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58" r:id="rId4"/>
    <p:sldId id="271" r:id="rId5"/>
    <p:sldId id="260" r:id="rId6"/>
    <p:sldId id="275" r:id="rId7"/>
    <p:sldId id="264" r:id="rId8"/>
    <p:sldId id="276" r:id="rId9"/>
    <p:sldId id="277" r:id="rId10"/>
  </p:sldIdLst>
  <p:sldSz cx="12192000" cy="6858000"/>
  <p:notesSz cx="6807200" cy="9939338"/>
  <p:embeddedFontLst>
    <p:embeddedFont>
      <p:font typeface="맑은 고딕" panose="020B0503020000020004" pitchFamily="50" charset="-127"/>
      <p:regular r:id="rId13"/>
      <p:bold r:id="rId1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FADAE"/>
    <a:srgbClr val="BFBFBF"/>
    <a:srgbClr val="404040"/>
    <a:srgbClr val="D71733"/>
    <a:srgbClr val="C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796" autoAdjust="0"/>
    <p:restoredTop sz="94660"/>
  </p:normalViewPr>
  <p:slideViewPr>
    <p:cSldViewPr>
      <p:cViewPr>
        <p:scale>
          <a:sx n="80" d="100"/>
          <a:sy n="80" d="100"/>
        </p:scale>
        <p:origin x="126" y="6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EE54C-B0CC-434D-ACD8-32D433B12BBF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55EB1-7786-4BC7-AE36-09C528A137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464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7499F-2E5A-4B00-8CBC-95F652C6E602}" type="datetimeFigureOut">
              <a:rPr lang="ko-KR" altLang="en-US" smtClean="0"/>
              <a:t>2025-04-21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305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D8535-C79D-4914-9ECE-D3791564FB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36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3D8535-C79D-4914-9ECE-D3791564FB4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24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B0275-5B96-4BE1-AAAB-19F6063A753D}" type="datetimeFigureOut">
              <a:rPr lang="ko-KR" altLang="en-US" smtClean="0"/>
              <a:pPr/>
              <a:t>2025-04-21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2A90A-9247-44F6-96C0-E4B6C2EBEFA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731295" y="484858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marL="409575" indent="-409575" algn="ctr" defTabSz="1090613">
              <a:lnSpc>
                <a:spcPct val="120000"/>
              </a:lnSpc>
            </a:pPr>
            <a:r>
              <a:rPr lang="ko-KR" altLang="en-US" spc="-13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영세디자인기업 지원사업 선정평가 </a:t>
            </a:r>
            <a:r>
              <a:rPr lang="ko-KR" altLang="en-US" spc="-13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발표자료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487488" y="836712"/>
            <a:ext cx="837406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defTabSz="1090613">
              <a:lnSpc>
                <a:spcPct val="150000"/>
              </a:lnSpc>
              <a:spcBef>
                <a:spcPts val="300"/>
              </a:spcBef>
            </a:pPr>
            <a:r>
              <a:rPr lang="ko-KR" altLang="en-US" sz="1400" spc="-13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◾</a:t>
            </a:r>
            <a:r>
              <a:rPr lang="ko-KR" altLang="en-US" sz="1400" spc="-13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작성방법</a:t>
            </a:r>
          </a:p>
          <a:p>
            <a:pPr defTabSz="1090613">
              <a:lnSpc>
                <a:spcPct val="150000"/>
              </a:lnSpc>
              <a:spcBef>
                <a:spcPts val="300"/>
              </a:spcBef>
            </a:pPr>
            <a:r>
              <a:rPr lang="en-US" altLang="ko-KR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-  </a:t>
            </a:r>
            <a:r>
              <a:rPr lang="ko-KR" altLang="en-US" sz="1200" spc="-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디자인및구성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 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페이지 디자인 및 레이아웃 </a:t>
            </a:r>
            <a:r>
              <a:rPr lang="ko-KR" altLang="en-US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등은 자유롭게 구성</a:t>
            </a:r>
            <a:endParaRPr lang="en-US" altLang="ko-KR" sz="1200" b="0" spc="-5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defTabSz="1090613">
              <a:lnSpc>
                <a:spcPct val="120000"/>
              </a:lnSpc>
              <a:spcBef>
                <a:spcPts val="300"/>
              </a:spcBef>
            </a:pPr>
            <a:r>
              <a:rPr lang="en-US" altLang="ko-KR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  -</a:t>
            </a:r>
            <a:r>
              <a:rPr lang="ko-KR" altLang="en-US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발  표  내  용  </a:t>
            </a:r>
            <a:r>
              <a:rPr lang="en-US" altLang="ko-KR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 </a:t>
            </a:r>
            <a:r>
              <a:rPr lang="ko-KR" altLang="en-US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예시자료의 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구성내용</a:t>
            </a:r>
            <a:r>
              <a:rPr lang="ko-KR" altLang="en-US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을 빠짐없이 작성</a:t>
            </a:r>
          </a:p>
          <a:p>
            <a:pPr defTabSz="1090613">
              <a:lnSpc>
                <a:spcPct val="120000"/>
              </a:lnSpc>
              <a:spcBef>
                <a:spcPts val="600"/>
              </a:spcBef>
            </a:pPr>
            <a:r>
              <a:rPr lang="en-US" altLang="ko-KR" sz="1200" b="0" spc="-5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2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분량 및 형식</a:t>
            </a:r>
            <a:r>
              <a:rPr lang="ko-KR" altLang="en-US" sz="120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20page 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이내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, PPT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파일 </a:t>
            </a:r>
            <a:endParaRPr lang="en-US" altLang="ko-KR" sz="1200" b="0" spc="-5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defTabSz="1090613">
              <a:lnSpc>
                <a:spcPct val="120000"/>
              </a:lnSpc>
              <a:spcBef>
                <a:spcPts val="600"/>
              </a:spcBef>
            </a:pPr>
            <a:r>
              <a:rPr lang="en-US" altLang="ko-KR" sz="1200" b="0" spc="-5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20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발  표  시  간 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분 예정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발표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분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질의응답 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7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분 내외</a:t>
            </a:r>
            <a:r>
              <a:rPr lang="en-US" altLang="ko-KR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)  ※ PT</a:t>
            </a:r>
            <a:r>
              <a:rPr lang="ko-KR" altLang="en-US" sz="1200" b="0" spc="-5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심사 대상 과제 수에 따라 발표시간 변동 가능</a:t>
            </a:r>
            <a:endParaRPr lang="en-US" altLang="ko-KR" sz="1200" b="0" spc="-5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8229650" y="1159003"/>
            <a:ext cx="2114820" cy="583942"/>
          </a:xfrm>
          <a:prstGeom prst="rect">
            <a:avLst/>
          </a:prstGeom>
          <a:solidFill>
            <a:srgbClr val="D71733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ko-KR" sz="1400" spc="-13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PT</a:t>
            </a:r>
            <a:r>
              <a:rPr lang="ko-KR" altLang="en-US" sz="1400" spc="-13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자료 작성 시 </a:t>
            </a:r>
            <a:endParaRPr lang="en-US" altLang="ko-KR" sz="1400" spc="-13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20000"/>
              </a:lnSpc>
            </a:pPr>
            <a:r>
              <a:rPr lang="ko-KR" altLang="en-US" sz="1400" spc="-13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본 페이지는 삭제 요망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487489" y="2492896"/>
            <a:ext cx="87153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defTabSz="1090613">
              <a:spcBef>
                <a:spcPts val="300"/>
              </a:spcBef>
            </a:pPr>
            <a:r>
              <a:rPr lang="ko-KR" altLang="en-US" sz="1400" spc="-13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◾ </a:t>
            </a:r>
            <a:r>
              <a:rPr lang="ko-KR" altLang="en-US" sz="1400" spc="-13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평가항목</a:t>
            </a:r>
            <a:endParaRPr lang="en-US" altLang="ko-KR" sz="1000" b="0" spc="-5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  <p:sp>
        <p:nvSpPr>
          <p:cNvPr id="13" name="Text Box 17">
            <a:extLst>
              <a:ext uri="{FF2B5EF4-FFF2-40B4-BE49-F238E27FC236}">
                <a16:creationId xmlns:a16="http://schemas.microsoft.com/office/drawing/2014/main" id="{6DED2566-64B3-4E11-86B2-57E04C73C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488" y="5008540"/>
            <a:ext cx="8374061" cy="92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defTabSz="1090613">
              <a:lnSpc>
                <a:spcPct val="150000"/>
              </a:lnSpc>
              <a:spcBef>
                <a:spcPts val="300"/>
              </a:spcBef>
              <a:defRPr/>
            </a:pPr>
            <a:r>
              <a:rPr lang="ko-KR" altLang="en-US" sz="1400" dirty="0">
                <a:solidFill>
                  <a:srgbClr val="D71733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◾ </a:t>
            </a:r>
            <a:r>
              <a:rPr lang="ko-KR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제출방법</a:t>
            </a:r>
          </a:p>
          <a:p>
            <a:pPr defTabSz="1090613">
              <a:lnSpc>
                <a:spcPct val="150000"/>
              </a:lnSpc>
              <a:spcBef>
                <a:spcPts val="300"/>
              </a:spcBef>
              <a:defRPr/>
            </a:pPr>
            <a:r>
              <a:rPr lang="ko-KR" altLang="en-US" sz="12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 </a:t>
            </a:r>
            <a:r>
              <a:rPr lang="ko-KR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r>
              <a:rPr lang="ko-KR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2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제출일시</a:t>
            </a:r>
            <a:r>
              <a:rPr lang="ko-KR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 </a:t>
            </a:r>
            <a:r>
              <a:rPr lang="ko-KR" altLang="en-US" sz="1200" b="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서류심사 통과과제에 한해 별도공지</a:t>
            </a:r>
            <a:endParaRPr lang="en-US" altLang="ko-KR" sz="1200" b="0" dirty="0">
              <a:solidFill>
                <a:prstClr val="black">
                  <a:lumMod val="85000"/>
                  <a:lumOff val="1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defTabSz="1090613">
              <a:lnSpc>
                <a:spcPct val="120000"/>
              </a:lnSpc>
              <a:spcBef>
                <a:spcPts val="300"/>
              </a:spcBef>
              <a:defRPr/>
            </a:pPr>
            <a:r>
              <a:rPr lang="en-US" altLang="ko-KR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-  </a:t>
            </a:r>
            <a:r>
              <a:rPr lang="ko-KR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제출방법  </a:t>
            </a:r>
            <a:r>
              <a:rPr lang="en-US" altLang="ko-KR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 </a:t>
            </a:r>
            <a:r>
              <a:rPr lang="ko-KR" altLang="en-US" sz="1200" b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이메일 </a:t>
            </a:r>
            <a:r>
              <a:rPr lang="ko-KR" altLang="en-US" sz="1200" b="0" dirty="0">
                <a:solidFill>
                  <a:prstClr val="black">
                    <a:lumMod val="85000"/>
                    <a:lumOff val="1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 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en-US" altLang="ko-KR" sz="1200" u="sng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msjung@itp.or.kr)</a:t>
            </a:r>
            <a:endParaRPr lang="en-US" altLang="ko-KR" sz="12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9AE0EC6E-3B1B-4D77-9B90-56D9B8ACD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396836"/>
              </p:ext>
            </p:extLst>
          </p:nvPr>
        </p:nvGraphicFramePr>
        <p:xfrm>
          <a:off x="1808928" y="2924943"/>
          <a:ext cx="8524680" cy="1872294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502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5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7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579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514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spc="-50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평가항목</a:t>
                      </a:r>
                      <a:endParaRPr lang="ko-KR" altLang="en-US" sz="1000" b="1" spc="-50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1733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spc="-50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배점</a:t>
                      </a:r>
                      <a:endParaRPr lang="ko-KR" altLang="en-US" sz="1000" b="1" spc="-50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17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spc="-50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세부항목</a:t>
                      </a:r>
                      <a:endParaRPr lang="ko-KR" altLang="en-US" sz="1000" b="1" spc="-50" dirty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17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781">
                <a:tc rowSpan="3">
                  <a:txBody>
                    <a:bodyPr/>
                    <a:lstStyle/>
                    <a:p>
                      <a:pPr algn="ctr"/>
                      <a:r>
                        <a:rPr lang="ko-KR" altLang="en-US" sz="1100" b="1" spc="-50" dirty="0">
                          <a:latin typeface="맑은 고딕" pitchFamily="50" charset="-127"/>
                          <a:ea typeface="맑은 고딕" pitchFamily="50" charset="-127"/>
                        </a:rPr>
                        <a:t>발표</a:t>
                      </a:r>
                      <a:endParaRPr lang="en-US" altLang="ko-KR" sz="1100" b="1" spc="-50" dirty="0"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/>
                      <a:r>
                        <a:rPr lang="ko-KR" altLang="en-US" sz="1100" b="1" spc="-50" dirty="0">
                          <a:latin typeface="맑은 고딕" pitchFamily="50" charset="-127"/>
                          <a:ea typeface="맑은 고딕" pitchFamily="50" charset="-127"/>
                        </a:rPr>
                        <a:t>평가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spc="-50" dirty="0">
                          <a:latin typeface="맑은 고딕" pitchFamily="50" charset="-127"/>
                          <a:ea typeface="맑은 고딕" pitchFamily="50" charset="-127"/>
                        </a:rPr>
                        <a:t>적정성</a:t>
                      </a:r>
                      <a:endParaRPr lang="ko-KR" altLang="en-US" sz="1100" spc="-5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30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 · </a:t>
                      </a:r>
                      <a:r>
                        <a:rPr lang="ko-KR" altLang="en-US" sz="1100" b="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사업 목표의 및 </a:t>
                      </a:r>
                      <a:r>
                        <a:rPr lang="ko-KR" altLang="en-US" sz="1100" b="1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지원계획의 적정성</a:t>
                      </a:r>
                      <a:endParaRPr lang="en-US" altLang="ko-KR" sz="1100" b="1" spc="-5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193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17907" marR="17907" marT="17907" marB="1790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필요성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30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 · </a:t>
                      </a:r>
                      <a:r>
                        <a:rPr lang="ko-KR" altLang="en-US" sz="1100" b="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기업의 자립 및 사업화 달성을 위한 </a:t>
                      </a:r>
                      <a:r>
                        <a:rPr lang="ko-KR" altLang="en-US" sz="1100" b="1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자원 필요성</a:t>
                      </a:r>
                      <a:endParaRPr lang="en-US" altLang="ko-KR" sz="1100" b="1" spc="-5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 · </a:t>
                      </a:r>
                      <a:r>
                        <a:rPr lang="ko-KR" altLang="en-US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지원금 활용 </a:t>
                      </a:r>
                      <a:r>
                        <a:rPr lang="ko-KR" altLang="en-US" sz="1100" b="1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계획의 구체성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193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marL="17907" marR="17907" marT="17907" marB="1790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성장 가능성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40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 · </a:t>
                      </a:r>
                      <a:r>
                        <a:rPr lang="ko-KR" altLang="en-US" sz="1100" b="0" u="none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기업</a:t>
                      </a:r>
                      <a:r>
                        <a:rPr lang="en-US" altLang="ko-KR" sz="1100" b="0" u="none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(</a:t>
                      </a:r>
                      <a:r>
                        <a:rPr lang="ko-KR" altLang="en-US" sz="1100" b="0" u="none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대표자</a:t>
                      </a:r>
                      <a:r>
                        <a:rPr lang="en-US" altLang="ko-KR" sz="1100" b="0" u="none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)</a:t>
                      </a:r>
                      <a:r>
                        <a:rPr lang="ko-KR" altLang="en-US" sz="1100" b="0" u="none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의 </a:t>
                      </a:r>
                      <a:r>
                        <a:rPr lang="ko-KR" altLang="en-US" sz="1100" b="1" u="none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사업 개선을 위한 자기주도적 노력</a:t>
                      </a:r>
                    </a:p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 · </a:t>
                      </a:r>
                      <a:r>
                        <a:rPr lang="ko-KR" altLang="en-US" sz="110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디자인 기업으로서의 </a:t>
                      </a:r>
                      <a:r>
                        <a:rPr lang="ko-KR" altLang="en-US" sz="1100" b="1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+mn-ea"/>
                        </a:rPr>
                        <a:t>발전가능성</a:t>
                      </a:r>
                      <a:endParaRPr lang="en-US" altLang="ko-KR" sz="1100" b="1" spc="-50" dirty="0">
                        <a:solidFill>
                          <a:srgbClr val="000000"/>
                        </a:solidFill>
                        <a:latin typeface="맑은 고딕" pitchFamily="50" charset="-127"/>
                        <a:ea typeface="+mn-ea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984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계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spc="-5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100</a:t>
                      </a: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1" spc="-5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7907" marR="17907" marT="17907" marB="17907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83432" y="3429000"/>
            <a:ext cx="56412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3600" b="1" spc="-100" dirty="0">
                <a:solidFill>
                  <a:prstClr val="white"/>
                </a:solidFill>
              </a:rPr>
              <a:t>____</a:t>
            </a:r>
            <a:r>
              <a:rPr lang="ko-KR" altLang="en-US" sz="3600" b="1" spc="-100" dirty="0">
                <a:solidFill>
                  <a:prstClr val="white"/>
                </a:solidFill>
              </a:rPr>
              <a:t>사 </a:t>
            </a:r>
            <a:r>
              <a:rPr lang="en-US" altLang="ko-KR" sz="3600" b="1" spc="-100" dirty="0">
                <a:solidFill>
                  <a:prstClr val="white"/>
                </a:solidFill>
              </a:rPr>
              <a:t>____</a:t>
            </a:r>
            <a:r>
              <a:rPr lang="ko-KR" altLang="en-US" sz="3600" b="1" spc="-100" dirty="0">
                <a:solidFill>
                  <a:prstClr val="white"/>
                </a:solidFill>
              </a:rPr>
              <a:t>디자인</a:t>
            </a:r>
            <a:r>
              <a:rPr lang="ko-KR" altLang="en-US" sz="3600" spc="-100" dirty="0">
                <a:solidFill>
                  <a:prstClr val="white"/>
                </a:solidFill>
              </a:rPr>
              <a:t>개발</a:t>
            </a:r>
            <a:endParaRPr lang="en-US" altLang="ko-KR" sz="3600" spc="-100" dirty="0">
              <a:solidFill>
                <a:prstClr val="white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ko-KR" altLang="en-US" sz="1600" b="1" spc="-100" dirty="0">
                <a:solidFill>
                  <a:prstClr val="white"/>
                </a:solidFill>
              </a:rPr>
              <a:t>선정평가 발표자료</a:t>
            </a:r>
            <a:r>
              <a:rPr lang="en-US" altLang="ko-KR" sz="1600" b="1" spc="-100" dirty="0">
                <a:solidFill>
                  <a:prstClr val="white"/>
                </a:solidFill>
              </a:rPr>
              <a:t> SAMPLE</a:t>
            </a:r>
            <a:endParaRPr lang="ko-KR" altLang="en-US" sz="1600" b="1" spc="-1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19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2731295" y="556865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marL="409575" indent="-409575" algn="ctr" defTabSz="1090613">
              <a:lnSpc>
                <a:spcPct val="120000"/>
              </a:lnSpc>
            </a:pPr>
            <a:r>
              <a:rPr lang="ko-KR" altLang="en-US" spc="-13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목  차</a:t>
            </a:r>
            <a:endParaRPr lang="ko-KR" altLang="en-US" b="0" spc="-13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/>
          <p:cNvSpPr/>
          <p:nvPr/>
        </p:nvSpPr>
        <p:spPr bwMode="auto">
          <a:xfrm>
            <a:off x="8291780" y="1627745"/>
            <a:ext cx="2357407" cy="3753352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ko-KR" altLang="en-US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66119" y="1700809"/>
            <a:ext cx="23663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000" spc="-130" dirty="0">
                <a:solidFill>
                  <a:srgbClr val="D71733"/>
                </a:solidFill>
                <a:latin typeface="맑은 고딕" pitchFamily="50" charset="-127"/>
              </a:rPr>
              <a:t>◾  </a:t>
            </a:r>
            <a:r>
              <a:rPr lang="en-US" altLang="ko-KR" sz="1000" b="1" dirty="0">
                <a:latin typeface="+mn-ea"/>
              </a:rPr>
              <a:t>01 – 05 </a:t>
            </a:r>
            <a:r>
              <a:rPr lang="ko-KR" altLang="en-US" sz="1000" dirty="0">
                <a:latin typeface="+mn-ea"/>
              </a:rPr>
              <a:t>까지 해당내용 필수기재</a:t>
            </a:r>
            <a:endParaRPr lang="en-US" altLang="ko-KR" sz="10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000" spc="-130" dirty="0">
                <a:solidFill>
                  <a:srgbClr val="D71733"/>
                </a:solidFill>
                <a:latin typeface="맑은 고딕" pitchFamily="50" charset="-127"/>
              </a:rPr>
              <a:t>◾  </a:t>
            </a:r>
            <a:r>
              <a:rPr lang="en-US" altLang="ko-KR" sz="1000" b="1" dirty="0">
                <a:latin typeface="+mn-ea"/>
              </a:rPr>
              <a:t>06</a:t>
            </a:r>
            <a:r>
              <a:rPr lang="en-US" altLang="ko-KR" sz="1000" dirty="0">
                <a:latin typeface="+mn-ea"/>
              </a:rPr>
              <a:t> </a:t>
            </a:r>
            <a:r>
              <a:rPr lang="ko-KR" altLang="en-US" sz="1000" dirty="0">
                <a:latin typeface="+mn-ea"/>
              </a:rPr>
              <a:t>은 해당기업만 기재</a:t>
            </a:r>
            <a:endParaRPr lang="en-US" altLang="ko-KR" sz="1000" dirty="0">
              <a:latin typeface="+mn-ea"/>
            </a:endParaRPr>
          </a:p>
          <a:p>
            <a:pPr>
              <a:lnSpc>
                <a:spcPct val="200000"/>
              </a:lnSpc>
            </a:pPr>
            <a:endParaRPr lang="en-US" altLang="ko-KR" sz="100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ko-KR" altLang="en-US" sz="1000" spc="-130" dirty="0">
                <a:solidFill>
                  <a:srgbClr val="D71733"/>
                </a:solidFill>
                <a:latin typeface="맑은 고딕" pitchFamily="50" charset="-127"/>
              </a:rPr>
              <a:t>◾  </a:t>
            </a:r>
            <a:r>
              <a:rPr lang="ko-KR" altLang="en-US" sz="1000" spc="-50" dirty="0">
                <a:latin typeface="+mn-ea"/>
              </a:rPr>
              <a:t>짧은 시간 내에 </a:t>
            </a:r>
            <a:r>
              <a:rPr lang="en-US" altLang="ko-KR" sz="1000" spc="-50" dirty="0">
                <a:latin typeface="+mn-ea"/>
              </a:rPr>
              <a:t>PT</a:t>
            </a:r>
            <a:r>
              <a:rPr lang="ko-KR" altLang="en-US" sz="1000" spc="-50" dirty="0">
                <a:latin typeface="+mn-ea"/>
              </a:rPr>
              <a:t>를 진행해야 하므로</a:t>
            </a:r>
            <a:endParaRPr lang="en-US" altLang="ko-KR" sz="1000" spc="-5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000" spc="-50" dirty="0">
                <a:latin typeface="+mn-ea"/>
              </a:rPr>
              <a:t>   </a:t>
            </a:r>
            <a:r>
              <a:rPr lang="ko-KR" altLang="en-US" sz="1000" spc="-50" dirty="0">
                <a:latin typeface="+mn-ea"/>
              </a:rPr>
              <a:t> </a:t>
            </a:r>
            <a:r>
              <a:rPr lang="en-US" altLang="ko-KR" sz="1000" spc="50" dirty="0">
                <a:latin typeface="+mn-ea"/>
              </a:rPr>
              <a:t>01</a:t>
            </a:r>
            <a:r>
              <a:rPr lang="ko-KR" altLang="en-US" sz="1000" spc="50" dirty="0">
                <a:latin typeface="+mn-ea"/>
              </a:rPr>
              <a:t>의 내용을 간략히 발표하고      </a:t>
            </a:r>
            <a:endParaRPr lang="en-US" altLang="ko-KR" sz="1000" spc="5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000" spc="50" dirty="0">
                <a:latin typeface="+mn-ea"/>
              </a:rPr>
              <a:t>   </a:t>
            </a:r>
            <a:r>
              <a:rPr lang="en-US" altLang="ko-KR" sz="1000" spc="-50" dirty="0">
                <a:latin typeface="+mn-ea"/>
              </a:rPr>
              <a:t>02-06 </a:t>
            </a:r>
            <a:r>
              <a:rPr lang="ko-KR" altLang="en-US" sz="1000" spc="-50" dirty="0">
                <a:latin typeface="+mn-ea"/>
              </a:rPr>
              <a:t>내용을 중점적으로 발표하는 것</a:t>
            </a:r>
            <a:endParaRPr lang="en-US" altLang="ko-KR" sz="1000" spc="-50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1000" spc="-50" dirty="0">
                <a:latin typeface="+mn-ea"/>
              </a:rPr>
              <a:t>    </a:t>
            </a:r>
            <a:r>
              <a:rPr lang="ko-KR" altLang="en-US" sz="1000" spc="50" dirty="0">
                <a:latin typeface="+mn-ea"/>
              </a:rPr>
              <a:t>을 </a:t>
            </a:r>
            <a:r>
              <a:rPr lang="ko-KR" altLang="en-US" sz="1000" spc="50" dirty="0" err="1">
                <a:latin typeface="+mn-ea"/>
              </a:rPr>
              <a:t>권장드립니다</a:t>
            </a:r>
            <a:r>
              <a:rPr lang="en-US" altLang="ko-KR" sz="1000" spc="50" dirty="0">
                <a:latin typeface="+mn-ea"/>
              </a:rPr>
              <a:t>.</a:t>
            </a:r>
            <a:r>
              <a:rPr lang="ko-KR" altLang="en-US" sz="1000" spc="50" dirty="0">
                <a:latin typeface="+mn-ea"/>
              </a:rPr>
              <a:t> </a:t>
            </a:r>
            <a:endParaRPr lang="en-US" altLang="ko-KR" sz="1000" spc="50" dirty="0">
              <a:latin typeface="+mn-ea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0AC224C4-C7AD-43A7-A2AA-8BB2342E29A6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1499963" y="1589148"/>
            <a:ext cx="2791821" cy="3791949"/>
            <a:chOff x="1499963" y="1589148"/>
            <a:chExt cx="2791821" cy="3791949"/>
          </a:xfrm>
        </p:grpSpPr>
        <p:grpSp>
          <p:nvGrpSpPr>
            <p:cNvPr id="10" name="그룹 9"/>
            <p:cNvGrpSpPr/>
            <p:nvPr/>
          </p:nvGrpSpPr>
          <p:grpSpPr>
            <a:xfrm>
              <a:off x="1499963" y="1589148"/>
              <a:ext cx="2791821" cy="974333"/>
              <a:chOff x="1499963" y="1589148"/>
              <a:chExt cx="2791821" cy="974333"/>
            </a:xfrm>
          </p:grpSpPr>
          <p:sp>
            <p:nvSpPr>
              <p:cNvPr id="12" name="모서리가 둥근 직사각형 11"/>
              <p:cNvSpPr/>
              <p:nvPr/>
            </p:nvSpPr>
            <p:spPr>
              <a:xfrm>
                <a:off x="2223222" y="1589148"/>
                <a:ext cx="2068562" cy="974333"/>
              </a:xfrm>
              <a:prstGeom prst="roundRect">
                <a:avLst>
                  <a:gd name="adj" fmla="val 0"/>
                </a:avLst>
              </a:prstGeom>
              <a:solidFill>
                <a:srgbClr val="D717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ko-KR" altLang="en-US" sz="1300" b="1" dirty="0" err="1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신청기업</a:t>
                </a:r>
                <a:r>
                  <a:rPr lang="ko-KR" altLang="en-US" sz="1300" b="1" dirty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 개요</a:t>
                </a:r>
                <a:endParaRPr lang="ko-KR" altLang="en-US" sz="1300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499963" y="1814704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800" b="1" spc="-100" dirty="0">
                    <a:solidFill>
                      <a:srgbClr val="C00000"/>
                    </a:solidFill>
                  </a:rPr>
                  <a:t>01</a:t>
                </a:r>
                <a:endParaRPr lang="ko-KR" altLang="en-US" sz="2800" b="1" spc="-1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>
              <a:off x="1499963" y="2997956"/>
              <a:ext cx="2791821" cy="974333"/>
              <a:chOff x="1499963" y="2997956"/>
              <a:chExt cx="2791821" cy="974333"/>
            </a:xfrm>
          </p:grpSpPr>
          <p:sp>
            <p:nvSpPr>
              <p:cNvPr id="35" name="모서리가 둥근 직사각형 34"/>
              <p:cNvSpPr/>
              <p:nvPr/>
            </p:nvSpPr>
            <p:spPr>
              <a:xfrm>
                <a:off x="2223222" y="2997956"/>
                <a:ext cx="2068562" cy="974333"/>
              </a:xfrm>
              <a:prstGeom prst="roundRect">
                <a:avLst>
                  <a:gd name="adj" fmla="val 0"/>
                </a:avLst>
              </a:prstGeom>
              <a:solidFill>
                <a:srgbClr val="D717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ko-KR" altLang="en-US" sz="1300" b="1" dirty="0" err="1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지원배경</a:t>
                </a:r>
                <a:r>
                  <a:rPr lang="ko-KR" altLang="en-US" sz="1300" b="1" dirty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 및 </a:t>
                </a:r>
                <a:r>
                  <a:rPr lang="ko-KR" altLang="en-US" sz="13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필요성</a:t>
                </a:r>
                <a:endParaRPr lang="ko-KR" altLang="en-US" sz="1300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499963" y="3223512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800" b="1" spc="-100" dirty="0">
                    <a:solidFill>
                      <a:srgbClr val="C00000"/>
                    </a:solidFill>
                  </a:rPr>
                  <a:t>02</a:t>
                </a:r>
                <a:endParaRPr lang="ko-KR" altLang="en-US" sz="2800" b="1" spc="-100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1499963" y="4406764"/>
              <a:ext cx="2791821" cy="974333"/>
              <a:chOff x="1499963" y="4406764"/>
              <a:chExt cx="2791821" cy="974333"/>
            </a:xfrm>
          </p:grpSpPr>
          <p:sp>
            <p:nvSpPr>
              <p:cNvPr id="40" name="모서리가 둥근 직사각형 39"/>
              <p:cNvSpPr/>
              <p:nvPr/>
            </p:nvSpPr>
            <p:spPr>
              <a:xfrm>
                <a:off x="2223222" y="4406764"/>
                <a:ext cx="2068562" cy="974333"/>
              </a:xfrm>
              <a:prstGeom prst="roundRect">
                <a:avLst>
                  <a:gd name="adj" fmla="val 0"/>
                </a:avLst>
              </a:prstGeom>
              <a:solidFill>
                <a:srgbClr val="D71733"/>
              </a:soli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ko-KR" altLang="en-US" sz="1300" b="1" dirty="0" smtClean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rPr>
                  <a:t>연구활동계획</a:t>
                </a:r>
                <a:endParaRPr lang="ko-KR" altLang="en-US" sz="1300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499963" y="4632320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800" b="1" spc="-100" dirty="0">
                    <a:solidFill>
                      <a:srgbClr val="C00000"/>
                    </a:solidFill>
                  </a:rPr>
                  <a:t>03</a:t>
                </a:r>
                <a:endParaRPr lang="ko-KR" altLang="en-US" sz="2800" b="1" spc="-100" dirty="0">
                  <a:solidFill>
                    <a:srgbClr val="C00000"/>
                  </a:solidFill>
                </a:endParaRPr>
              </a:p>
            </p:txBody>
          </p:sp>
        </p:grpSp>
      </p:grpSp>
      <p:grpSp>
        <p:nvGrpSpPr>
          <p:cNvPr id="44" name="그룹 43"/>
          <p:cNvGrpSpPr/>
          <p:nvPr/>
        </p:nvGrpSpPr>
        <p:grpSpPr>
          <a:xfrm>
            <a:off x="4776069" y="1589148"/>
            <a:ext cx="2791821" cy="974333"/>
            <a:chOff x="1499963" y="1589148"/>
            <a:chExt cx="2791821" cy="974333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2223222" y="1589148"/>
              <a:ext cx="2068562" cy="974333"/>
            </a:xfrm>
            <a:prstGeom prst="roundRect">
              <a:avLst>
                <a:gd name="adj" fmla="val 0"/>
              </a:avLst>
            </a:prstGeom>
            <a:solidFill>
              <a:srgbClr val="D7173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ko-KR" altLang="en-US" sz="13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기대효과</a:t>
              </a:r>
              <a:endParaRPr lang="ko-KR" altLang="en-US" sz="1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499963" y="181470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spc="-100" dirty="0">
                  <a:solidFill>
                    <a:srgbClr val="C00000"/>
                  </a:solidFill>
                </a:rPr>
                <a:t>04</a:t>
              </a:r>
              <a:endParaRPr lang="ko-KR" altLang="en-US" sz="2800" b="1" spc="-1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4776069" y="2997956"/>
            <a:ext cx="2791821" cy="974333"/>
            <a:chOff x="1499963" y="2997956"/>
            <a:chExt cx="2791821" cy="974333"/>
          </a:xfrm>
        </p:grpSpPr>
        <p:sp>
          <p:nvSpPr>
            <p:cNvPr id="49" name="모서리가 둥근 직사각형 48"/>
            <p:cNvSpPr/>
            <p:nvPr/>
          </p:nvSpPr>
          <p:spPr>
            <a:xfrm>
              <a:off x="2223222" y="2997956"/>
              <a:ext cx="2068562" cy="974333"/>
            </a:xfrm>
            <a:prstGeom prst="roundRect">
              <a:avLst>
                <a:gd name="adj" fmla="val 0"/>
              </a:avLst>
            </a:prstGeom>
            <a:solidFill>
              <a:srgbClr val="D7173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ko-KR" altLang="en-US" sz="13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지원금 활용계획</a:t>
              </a:r>
              <a:endParaRPr lang="ko-KR" altLang="en-US" sz="1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499963" y="3223512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spc="-100" dirty="0">
                  <a:solidFill>
                    <a:srgbClr val="C00000"/>
                  </a:solidFill>
                </a:rPr>
                <a:t>05</a:t>
              </a:r>
              <a:endParaRPr lang="ko-KR" altLang="en-US" sz="2800" b="1" spc="-100" dirty="0">
                <a:solidFill>
                  <a:srgbClr val="C00000"/>
                </a:solidFill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5499328" y="4406764"/>
            <a:ext cx="2068562" cy="974333"/>
          </a:xfrm>
          <a:prstGeom prst="roundRect">
            <a:avLst>
              <a:gd name="adj" fmla="val 0"/>
            </a:avLst>
          </a:prstGeom>
          <a:solidFill>
            <a:srgbClr val="404040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3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컨설팅 요청사항</a:t>
            </a:r>
            <a:endParaRPr lang="ko-KR" altLang="en-US" sz="1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76069" y="463232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spc="-100" dirty="0">
                <a:solidFill>
                  <a:srgbClr val="404040"/>
                </a:solidFill>
              </a:rPr>
              <a:t>06</a:t>
            </a:r>
            <a:endParaRPr lang="ko-KR" altLang="en-US" sz="2800" b="1" spc="-100" dirty="0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731295" y="556865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marL="409575" indent="-409575" algn="ctr" defTabSz="1090613">
              <a:lnSpc>
                <a:spcPct val="120000"/>
              </a:lnSpc>
            </a:pPr>
            <a:r>
              <a:rPr lang="en-US" altLang="ko-KR" spc="-13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01. </a:t>
            </a:r>
            <a:r>
              <a:rPr lang="ko-KR" altLang="en-US" spc="-13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신청기업</a:t>
            </a:r>
            <a:r>
              <a:rPr lang="ko-KR" altLang="en-US" spc="-13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개요</a:t>
            </a:r>
            <a:endParaRPr lang="ko-KR" altLang="en-US" b="0" spc="-13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16652" y="1039376"/>
            <a:ext cx="5006975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400" spc="-5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◾ </a:t>
            </a:r>
            <a:r>
              <a:rPr lang="ko-KR" altLang="en-US" sz="1400" spc="-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신청기업</a:t>
            </a:r>
            <a:r>
              <a:rPr lang="ko-KR" altLang="en-US" sz="14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 </a:t>
            </a:r>
            <a:r>
              <a:rPr lang="en-US" altLang="ko-KR" sz="14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: </a:t>
            </a:r>
            <a:r>
              <a:rPr lang="ko-KR" altLang="en-US" sz="14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○○○○</a:t>
            </a:r>
            <a:endParaRPr lang="en-US" altLang="ko-KR" sz="1400" spc="-5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▫ 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대 표 자   </a:t>
            </a: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○ ○ ○</a:t>
            </a:r>
            <a:endParaRPr lang="en-US" altLang="ko-KR" sz="1200" b="0" spc="-5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▫ 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주      소  </a:t>
            </a: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인천광역시 남동구 남동대로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215</a:t>
            </a:r>
            <a:r>
              <a:rPr lang="ko-KR" altLang="en-US" sz="1200" b="0" i="1" spc="-50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번길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30</a:t>
            </a:r>
          </a:p>
          <a:p>
            <a:pPr>
              <a:lnSpc>
                <a:spcPct val="150000"/>
              </a:lnSpc>
            </a:pPr>
            <a:r>
              <a:rPr lang="en-US" altLang="ko-KR" sz="1200" spc="-50" dirty="0">
                <a:latin typeface="맑은 고딕" pitchFamily="50" charset="-127"/>
                <a:ea typeface="맑은 고딕" pitchFamily="50" charset="-127"/>
              </a:rPr>
              <a:t>  ▫ </a:t>
            </a:r>
            <a:r>
              <a:rPr lang="ko-KR" altLang="en-US" sz="1200" spc="-50" dirty="0">
                <a:latin typeface="맑은 고딕" pitchFamily="50" charset="-127"/>
                <a:ea typeface="맑은 고딕" pitchFamily="50" charset="-127"/>
              </a:rPr>
              <a:t>설립연도</a:t>
            </a:r>
            <a:r>
              <a:rPr lang="ko-KR" altLang="en-US" sz="1200" b="0" spc="-50" dirty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200" b="0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0000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년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00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00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일</a:t>
            </a:r>
          </a:p>
          <a:p>
            <a:pPr>
              <a:lnSpc>
                <a:spcPct val="150000"/>
              </a:lnSpc>
            </a:pP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▫ </a:t>
            </a:r>
            <a:r>
              <a:rPr lang="ko-KR" altLang="en-US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전문분야  </a:t>
            </a: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200" b="0" i="1" spc="-50" dirty="0" err="1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브랜딩디자인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제품디자인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UX/UI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디자인</a:t>
            </a:r>
            <a:endParaRPr lang="en-US" altLang="ko-KR" sz="1200" b="0" i="1" spc="-5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▫ </a:t>
            </a:r>
            <a:r>
              <a:rPr lang="ko-KR" altLang="en-US" sz="1200" spc="-50" dirty="0">
                <a:latin typeface="맑은 고딕" pitchFamily="50" charset="-127"/>
                <a:ea typeface="맑은 고딕" pitchFamily="50" charset="-127"/>
              </a:rPr>
              <a:t>전년도 매출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: 000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백만원 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매출 없을 시 삭제</a:t>
            </a:r>
            <a:r>
              <a:rPr lang="en-US" altLang="ko-KR" sz="1200" b="0" i="1" spc="-5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endParaRPr lang="en-US" altLang="ko-KR" sz="1200" spc="-5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spc="-5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◾ </a:t>
            </a:r>
            <a:r>
              <a:rPr lang="ko-KR" altLang="en-US" sz="14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기존 포트폴리오</a:t>
            </a:r>
            <a:endParaRPr lang="en-US" altLang="ko-KR" sz="1400" spc="-50" dirty="0">
              <a:solidFill>
                <a:schemeClr val="tx1">
                  <a:lumMod val="85000"/>
                  <a:lumOff val="1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F0CBC8C5-FC28-4380-88C7-D3CEFDA6FF19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  <p:sp>
        <p:nvSpPr>
          <p:cNvPr id="6" name="직사각형 5"/>
          <p:cNvSpPr/>
          <p:nvPr/>
        </p:nvSpPr>
        <p:spPr bwMode="auto">
          <a:xfrm>
            <a:off x="1271464" y="3399637"/>
            <a:ext cx="9865096" cy="2837675"/>
          </a:xfrm>
          <a:prstGeom prst="rect">
            <a:avLst/>
          </a:prstGeom>
          <a:solidFill>
            <a:srgbClr val="AFADAE"/>
          </a:solidFill>
          <a:ln w="12700"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ko-KR" altLang="en-US">
              <a:solidFill>
                <a:srgbClr val="000000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/>
          <a:srcRect t="6110" b="15226"/>
          <a:stretch/>
        </p:blipFill>
        <p:spPr>
          <a:xfrm>
            <a:off x="1379748" y="3609112"/>
            <a:ext cx="6433549" cy="2232248"/>
          </a:xfrm>
          <a:prstGeom prst="rect">
            <a:avLst/>
          </a:prstGeom>
        </p:spPr>
      </p:pic>
      <p:grpSp>
        <p:nvGrpSpPr>
          <p:cNvPr id="13" name="그룹 12"/>
          <p:cNvGrpSpPr/>
          <p:nvPr/>
        </p:nvGrpSpPr>
        <p:grpSpPr>
          <a:xfrm>
            <a:off x="7930055" y="4005064"/>
            <a:ext cx="2664297" cy="1728192"/>
            <a:chOff x="7930055" y="4005064"/>
            <a:chExt cx="2664297" cy="1728192"/>
          </a:xfrm>
        </p:grpSpPr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3"/>
            <a:srcRect l="9069" t="11323" r="7039" b="7146"/>
            <a:stretch/>
          </p:blipFill>
          <p:spPr>
            <a:xfrm>
              <a:off x="7930055" y="4005064"/>
              <a:ext cx="2664297" cy="1728192"/>
            </a:xfrm>
            <a:prstGeom prst="rect">
              <a:avLst/>
            </a:prstGeom>
          </p:spPr>
        </p:pic>
        <p:sp>
          <p:nvSpPr>
            <p:cNvPr id="12" name="직사각형 11"/>
            <p:cNvSpPr/>
            <p:nvPr/>
          </p:nvSpPr>
          <p:spPr>
            <a:xfrm>
              <a:off x="7930055" y="4005064"/>
              <a:ext cx="2664297" cy="172819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1451938" y="3609111"/>
            <a:ext cx="13051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i="1" spc="-50" dirty="0" smtClean="0">
                <a:solidFill>
                  <a:schemeClr val="bg1"/>
                </a:solidFill>
                <a:latin typeface="맑은 고딕" pitchFamily="50" charset="-127"/>
              </a:rPr>
              <a:t>예</a:t>
            </a:r>
            <a:r>
              <a:rPr lang="en-US" altLang="ko-KR" sz="1200" i="1" spc="-50" dirty="0" smtClean="0">
                <a:solidFill>
                  <a:schemeClr val="bg1"/>
                </a:solidFill>
                <a:latin typeface="맑은 고딕" pitchFamily="50" charset="-127"/>
              </a:rPr>
              <a:t>) </a:t>
            </a:r>
            <a:r>
              <a:rPr lang="ko-KR" altLang="en-US" sz="1200" i="1" spc="-50" dirty="0" smtClean="0">
                <a:solidFill>
                  <a:schemeClr val="bg1"/>
                </a:solidFill>
                <a:latin typeface="맑은 고딕" pitchFamily="50" charset="-127"/>
              </a:rPr>
              <a:t>포트폴리오북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852738" y="3609111"/>
            <a:ext cx="10102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200" i="1" spc="-50" dirty="0" smtClean="0">
                <a:solidFill>
                  <a:schemeClr val="bg1"/>
                </a:solidFill>
                <a:latin typeface="맑은 고딕" pitchFamily="50" charset="-127"/>
              </a:rPr>
              <a:t>예</a:t>
            </a:r>
            <a:r>
              <a:rPr lang="en-US" altLang="ko-KR" sz="1200" i="1" spc="-50" dirty="0" smtClean="0">
                <a:solidFill>
                  <a:schemeClr val="bg1"/>
                </a:solidFill>
                <a:latin typeface="맑은 고딕" pitchFamily="50" charset="-127"/>
              </a:rPr>
              <a:t>)</a:t>
            </a:r>
            <a:r>
              <a:rPr lang="ko-KR" altLang="en-US" sz="1200" i="1" spc="-50" dirty="0">
                <a:solidFill>
                  <a:schemeClr val="bg1"/>
                </a:solidFill>
                <a:latin typeface="맑은 고딕" pitchFamily="50" charset="-127"/>
              </a:rPr>
              <a:t> </a:t>
            </a:r>
            <a:r>
              <a:rPr lang="ko-KR" altLang="en-US" sz="1200" i="1" spc="-50" dirty="0" smtClean="0">
                <a:solidFill>
                  <a:schemeClr val="bg1"/>
                </a:solidFill>
                <a:latin typeface="맑은 고딕" pitchFamily="50" charset="-127"/>
              </a:rPr>
              <a:t>홍보영상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829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2731295" y="556865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algn="ctr"/>
            <a:r>
              <a:rPr lang="ko-KR" altLang="en-US" spc="-13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130" dirty="0">
                <a:latin typeface="맑은 고딕" pitchFamily="50" charset="-127"/>
                <a:ea typeface="맑은 고딕" pitchFamily="50" charset="-127"/>
              </a:rPr>
              <a:t>02. </a:t>
            </a:r>
            <a:r>
              <a:rPr lang="ko-KR" altLang="en-US" spc="-130" dirty="0">
                <a:latin typeface="맑은 고딕" pitchFamily="50" charset="-127"/>
                <a:ea typeface="맑은 고딕" pitchFamily="50" charset="-127"/>
              </a:rPr>
              <a:t>지원 배경 및 필요성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AB45CA69-30CA-497B-85B5-4E8D01CB681C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  <p:sp>
        <p:nvSpPr>
          <p:cNvPr id="7" name="직사각형 6"/>
          <p:cNvSpPr/>
          <p:nvPr/>
        </p:nvSpPr>
        <p:spPr bwMode="auto">
          <a:xfrm>
            <a:off x="902448" y="1700808"/>
            <a:ext cx="10450136" cy="2016224"/>
          </a:xfrm>
          <a:prstGeom prst="rect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ko-KR" sz="120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지원하게 된 배경에 대해 기재 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</a:pP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자사 경영현황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기업운영의 어려움 등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</a:pP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 -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자사 브랜딩 및 포트폴리오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실적 부재로 외부 홍보 및 고객사 유치의 어려움 등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</a:pP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799856" y="1484784"/>
            <a:ext cx="2592288" cy="432048"/>
          </a:xfrm>
          <a:prstGeom prst="rect">
            <a:avLst/>
          </a:prstGeom>
          <a:solidFill>
            <a:srgbClr val="D71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130" dirty="0">
                <a:latin typeface="맑은 고딕" pitchFamily="50" charset="-127"/>
                <a:ea typeface="맑은 고딕" pitchFamily="50" charset="-127"/>
              </a:rPr>
              <a:t>지원 배경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08E803A-52E2-4BD8-9888-A317390F1ABC}"/>
              </a:ext>
            </a:extLst>
          </p:cNvPr>
          <p:cNvSpPr/>
          <p:nvPr/>
        </p:nvSpPr>
        <p:spPr bwMode="auto">
          <a:xfrm>
            <a:off x="902448" y="4099951"/>
            <a:ext cx="10450136" cy="2016224"/>
          </a:xfrm>
          <a:prstGeom prst="rect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ko-KR" sz="1200" spc="-130" dirty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spc="-130" dirty="0">
                <a:solidFill>
                  <a:srgbClr val="0000FF"/>
                </a:solidFill>
                <a:latin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지원사업에 대한 필요성 기재 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</a:endParaRPr>
          </a:p>
          <a:p>
            <a:pPr>
              <a:lnSpc>
                <a:spcPct val="140000"/>
              </a:lnSpc>
            </a:pP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 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-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디자인 포트폴리오 확보를 통한 신규고객사 유치 홍보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자체상품 개발을 통한 시장 진입 기반 구축</a:t>
            </a:r>
            <a:r>
              <a:rPr lang="en-US" altLang="ko-KR" sz="1200" b="0" spc="-130" dirty="0" smtClean="0">
                <a:solidFill>
                  <a:srgbClr val="0000FF"/>
                </a:solidFill>
                <a:latin typeface="맑은 고딕" pitchFamily="50" charset="-127"/>
              </a:rPr>
              <a:t>,</a:t>
            </a:r>
            <a:r>
              <a:rPr lang="ko-KR" altLang="en-US" sz="1200" b="0" spc="-130" dirty="0" smtClean="0">
                <a:solidFill>
                  <a:srgbClr val="0000FF"/>
                </a:solidFill>
                <a:latin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등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</a:endParaRPr>
          </a:p>
          <a:p>
            <a:pPr>
              <a:lnSpc>
                <a:spcPct val="140000"/>
              </a:lnSpc>
            </a:pPr>
            <a:endParaRPr lang="en-US" altLang="ko-KR" sz="1200" b="0" spc="-13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en-US" altLang="ko-KR" sz="120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b="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34395C8-4F2C-4AE6-B071-AC1DEF1D2E93}"/>
              </a:ext>
            </a:extLst>
          </p:cNvPr>
          <p:cNvSpPr/>
          <p:nvPr/>
        </p:nvSpPr>
        <p:spPr>
          <a:xfrm>
            <a:off x="4799856" y="3883927"/>
            <a:ext cx="2592288" cy="432048"/>
          </a:xfrm>
          <a:prstGeom prst="rect">
            <a:avLst/>
          </a:prstGeom>
          <a:solidFill>
            <a:srgbClr val="D71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130" dirty="0">
                <a:latin typeface="맑은 고딕" pitchFamily="50" charset="-127"/>
                <a:ea typeface="맑은 고딕" pitchFamily="50" charset="-127"/>
              </a:rPr>
              <a:t>지원 필요성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2731295" y="556865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algn="ctr"/>
            <a:r>
              <a:rPr lang="ko-KR" altLang="en-US" spc="-13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130" dirty="0">
                <a:latin typeface="맑은 고딕" pitchFamily="50" charset="-127"/>
                <a:ea typeface="맑은 고딕" pitchFamily="50" charset="-127"/>
              </a:rPr>
              <a:t>03. </a:t>
            </a:r>
            <a:r>
              <a:rPr lang="ko-KR" altLang="en-US" spc="-130" dirty="0">
                <a:latin typeface="맑은 고딕" pitchFamily="50" charset="-127"/>
                <a:ea typeface="맑은 고딕" pitchFamily="50" charset="-127"/>
              </a:rPr>
              <a:t>연구활동계획</a:t>
            </a:r>
          </a:p>
        </p:txBody>
      </p:sp>
      <p:sp>
        <p:nvSpPr>
          <p:cNvPr id="3" name="직사각형 2"/>
          <p:cNvSpPr/>
          <p:nvPr/>
        </p:nvSpPr>
        <p:spPr bwMode="auto">
          <a:xfrm>
            <a:off x="902448" y="1700808"/>
            <a:ext cx="10450136" cy="4392488"/>
          </a:xfrm>
          <a:prstGeom prst="rect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ko-KR" sz="1200" spc="-130" dirty="0">
                <a:solidFill>
                  <a:schemeClr val="tx1">
                    <a:lumMod val="95000"/>
                    <a:lumOff val="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200" spc="-130" dirty="0">
                <a:solidFill>
                  <a:srgbClr val="0000FF"/>
                </a:solidFill>
                <a:latin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지원금을 활용한 </a:t>
            </a:r>
            <a:r>
              <a:rPr lang="ko-KR" altLang="en-US" sz="1200" b="0" spc="-130" dirty="0" smtClean="0">
                <a:solidFill>
                  <a:srgbClr val="0000FF"/>
                </a:solidFill>
                <a:latin typeface="맑은 고딕" pitchFamily="50" charset="-127"/>
              </a:rPr>
              <a:t>연구활동계획을 구체적으로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기재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</a:endParaRPr>
          </a:p>
          <a:p>
            <a:pPr>
              <a:lnSpc>
                <a:spcPct val="140000"/>
              </a:lnSpc>
            </a:pP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 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-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디자인 포트폴리오 개발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(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분야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내용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건수 등 개발계획을 기재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   -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자체상품 개발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(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품명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지식재산권 확보 현황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개발방식 등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   -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자사 </a:t>
            </a:r>
            <a:r>
              <a:rPr lang="ko-KR" altLang="en-US" sz="1200" b="0" spc="-130" dirty="0" err="1">
                <a:solidFill>
                  <a:srgbClr val="0000FF"/>
                </a:solidFill>
                <a:latin typeface="맑은 고딕" pitchFamily="50" charset="-127"/>
              </a:rPr>
              <a:t>홍보콘텐츠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개발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(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자사 홍보를 위한 콘텐츠 제작 계획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홍보계획 등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      ※ 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항목별 건수와 내용 등을 정량적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·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구체적으로 기재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</a:endParaRPr>
          </a:p>
          <a:p>
            <a:pPr>
              <a:lnSpc>
                <a:spcPct val="140000"/>
              </a:lnSpc>
            </a:pPr>
            <a:endParaRPr lang="en-US" altLang="ko-KR" sz="1200" b="0" spc="-13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en-US" altLang="ko-KR" sz="120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b="0" spc="-130" dirty="0">
              <a:solidFill>
                <a:schemeClr val="tx1">
                  <a:lumMod val="95000"/>
                  <a:lumOff val="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99856" y="1484784"/>
            <a:ext cx="2592288" cy="432048"/>
          </a:xfrm>
          <a:prstGeom prst="rect">
            <a:avLst/>
          </a:prstGeom>
          <a:solidFill>
            <a:srgbClr val="D71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130" dirty="0">
                <a:latin typeface="맑은 고딕" pitchFamily="50" charset="-127"/>
                <a:ea typeface="맑은 고딕" pitchFamily="50" charset="-127"/>
              </a:rPr>
              <a:t>연구활동 세부계획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B45CA69-30CA-497B-85B5-4E8D01CB681C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4411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2731295" y="556866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algn="ctr"/>
            <a:r>
              <a:rPr lang="en-US" altLang="ko-KR" spc="-130" dirty="0" smtClean="0">
                <a:latin typeface="맑은 고딕" pitchFamily="50" charset="-127"/>
                <a:ea typeface="맑은 고딕" pitchFamily="50" charset="-127"/>
              </a:rPr>
              <a:t>04. </a:t>
            </a:r>
            <a:r>
              <a:rPr lang="ko-KR" altLang="en-US" spc="-130" dirty="0">
                <a:latin typeface="맑은 고딕" pitchFamily="50" charset="-127"/>
                <a:ea typeface="맑은 고딕" pitchFamily="50" charset="-127"/>
              </a:rPr>
              <a:t>기대효과</a:t>
            </a:r>
          </a:p>
        </p:txBody>
      </p:sp>
      <p:sp>
        <p:nvSpPr>
          <p:cNvPr id="4" name="직사각형 3"/>
          <p:cNvSpPr/>
          <p:nvPr/>
        </p:nvSpPr>
        <p:spPr bwMode="auto">
          <a:xfrm>
            <a:off x="974456" y="1700808"/>
            <a:ext cx="10306120" cy="3960440"/>
          </a:xfrm>
          <a:prstGeom prst="rect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ko-KR" sz="120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결과물에 대한 구체적인 활용 계획 기재 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수주 제안 및 클라이언트 응대 도구로 활용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오프라인 홍보 자료로 활용 등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 </a:t>
            </a:r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en-US" altLang="ko-KR" sz="120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거래처 미팅 시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실제 작업 결과를 보여주는 ‘신뢰 기반 </a:t>
            </a:r>
            <a:r>
              <a:rPr lang="ko-KR" altLang="en-US" sz="1200" b="0" spc="-130" dirty="0" err="1">
                <a:solidFill>
                  <a:srgbClr val="0000FF"/>
                </a:solidFill>
                <a:latin typeface="맑은 고딕" pitchFamily="50" charset="-127"/>
              </a:rPr>
              <a:t>자료’로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활용 가능 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(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견적 제안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제안서 동봉 등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)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타 지원사업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</a:rPr>
              <a:t>,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공공 프로젝트 참여 시 ‘기업 역량 입증 </a:t>
            </a:r>
            <a:r>
              <a:rPr lang="ko-KR" altLang="en-US" sz="1200" b="0" spc="-130" dirty="0" err="1">
                <a:solidFill>
                  <a:srgbClr val="0000FF"/>
                </a:solidFill>
                <a:latin typeface="맑은 고딕" pitchFamily="50" charset="-127"/>
              </a:rPr>
              <a:t>자료’로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활용 가능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등</a:t>
            </a:r>
            <a:r>
              <a:rPr lang="en-US" altLang="ko-KR" sz="1200" b="0" spc="-13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</a:pPr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4799856" y="1484784"/>
            <a:ext cx="2592288" cy="432048"/>
          </a:xfrm>
          <a:prstGeom prst="rect">
            <a:avLst/>
          </a:prstGeom>
          <a:solidFill>
            <a:srgbClr val="D71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130" dirty="0">
                <a:latin typeface="맑은 고딕" pitchFamily="50" charset="-127"/>
                <a:ea typeface="맑은 고딕" pitchFamily="50" charset="-127"/>
              </a:rPr>
              <a:t>연구활동을 통한 기대효과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E4021914-10DE-4686-987E-068CBE98CE1D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2731295" y="556865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algn="ctr"/>
            <a:r>
              <a:rPr lang="ko-KR" altLang="en-US" spc="-13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130" dirty="0" smtClean="0">
                <a:latin typeface="맑은 고딕" pitchFamily="50" charset="-127"/>
                <a:ea typeface="맑은 고딕" pitchFamily="50" charset="-127"/>
              </a:rPr>
              <a:t>05. </a:t>
            </a:r>
            <a:r>
              <a:rPr lang="ko-KR" altLang="en-US" spc="-130" dirty="0">
                <a:latin typeface="맑은 고딕" pitchFamily="50" charset="-127"/>
                <a:ea typeface="맑은 고딕" pitchFamily="50" charset="-127"/>
              </a:rPr>
              <a:t>지원금 활용계획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4799856" y="1484784"/>
            <a:ext cx="2592288" cy="432048"/>
          </a:xfrm>
          <a:prstGeom prst="rect">
            <a:avLst/>
          </a:prstGeom>
          <a:solidFill>
            <a:srgbClr val="D71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130" dirty="0">
                <a:latin typeface="맑은 고딕" pitchFamily="50" charset="-127"/>
                <a:ea typeface="맑은 고딕" pitchFamily="50" charset="-127"/>
              </a:rPr>
              <a:t>지원금 활용계획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349897"/>
              </p:ext>
            </p:extLst>
          </p:nvPr>
        </p:nvGraphicFramePr>
        <p:xfrm>
          <a:off x="911424" y="2714529"/>
          <a:ext cx="10369151" cy="32422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615737">
                  <a:extLst>
                    <a:ext uri="{9D8B030D-6E8A-4147-A177-3AD203B41FA5}">
                      <a16:colId xmlns:a16="http://schemas.microsoft.com/office/drawing/2014/main" val="793131605"/>
                    </a:ext>
                  </a:extLst>
                </a:gridCol>
                <a:gridCol w="1594630">
                  <a:extLst>
                    <a:ext uri="{9D8B030D-6E8A-4147-A177-3AD203B41FA5}">
                      <a16:colId xmlns:a16="http://schemas.microsoft.com/office/drawing/2014/main" val="818518605"/>
                    </a:ext>
                  </a:extLst>
                </a:gridCol>
                <a:gridCol w="5119600">
                  <a:extLst>
                    <a:ext uri="{9D8B030D-6E8A-4147-A177-3AD203B41FA5}">
                      <a16:colId xmlns:a16="http://schemas.microsoft.com/office/drawing/2014/main" val="2478882863"/>
                    </a:ext>
                  </a:extLst>
                </a:gridCol>
                <a:gridCol w="1258918">
                  <a:extLst>
                    <a:ext uri="{9D8B030D-6E8A-4147-A177-3AD203B41FA5}">
                      <a16:colId xmlns:a16="http://schemas.microsoft.com/office/drawing/2014/main" val="81397727"/>
                    </a:ext>
                  </a:extLst>
                </a:gridCol>
                <a:gridCol w="1780266">
                  <a:extLst>
                    <a:ext uri="{9D8B030D-6E8A-4147-A177-3AD203B41FA5}">
                      <a16:colId xmlns:a16="http://schemas.microsoft.com/office/drawing/2014/main" val="128932585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latin typeface="+mj-lt"/>
                          <a:ea typeface="+mn-ea"/>
                        </a:rPr>
                        <a:t>구 분</a:t>
                      </a:r>
                    </a:p>
                  </a:txBody>
                  <a:tcPr anchor="ctr"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17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latin typeface="+mj-lt"/>
                          <a:ea typeface="+mn-ea"/>
                        </a:rPr>
                        <a:t>항 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17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latin typeface="+mj-lt"/>
                          <a:ea typeface="+mn-ea"/>
                        </a:rPr>
                        <a:t>개 발 내 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17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latin typeface="+mj-lt"/>
                          <a:ea typeface="+mn-ea"/>
                        </a:rPr>
                        <a:t>금액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7173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>
                          <a:latin typeface="+mj-lt"/>
                          <a:ea typeface="+mn-ea"/>
                        </a:rPr>
                        <a:t>활용목적</a:t>
                      </a:r>
                      <a:endParaRPr lang="ko-KR" altLang="en-US" sz="1000" dirty="0">
                        <a:latin typeface="+mj-lt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717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91843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1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</a:t>
                      </a:r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포트폴리오 제작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자체제작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포트폴리오 벤치마킹 자료조사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</a:t>
                      </a:r>
                      <a:r>
                        <a:rPr lang="en-US" altLang="ko-KR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200</a:t>
                      </a:r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만 </a:t>
                      </a: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원</a:t>
                      </a:r>
                      <a:endParaRPr lang="en-US" altLang="ko-KR" sz="1000" i="1" dirty="0" smtClean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  <a:p>
                      <a:pPr algn="ctr" latinLnBrk="1"/>
                      <a:endParaRPr lang="en-US" altLang="ko-KR" sz="1000" i="1" dirty="0" smtClean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※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자체수행제작비는 내부 인건비를 기준으로 산정하며</a:t>
                      </a:r>
                      <a:r>
                        <a:rPr lang="en-US" altLang="ko-KR" sz="9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, </a:t>
                      </a:r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항목별 구분 없이 통합 </a:t>
                      </a:r>
                      <a:endParaRPr lang="en-US" altLang="ko-KR" sz="900" i="1" dirty="0" smtClean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  <a:p>
                      <a:pPr algn="ctr" latinLnBrk="1"/>
                      <a:r>
                        <a:rPr lang="ko-KR" altLang="en-US" sz="9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작성 가능</a:t>
                      </a:r>
                      <a:endParaRPr lang="ko-KR" altLang="en-US" sz="900" i="1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</a:rPr>
                        <a:t>예</a:t>
                      </a:r>
                      <a:r>
                        <a:rPr lang="en-US" altLang="ko-KR" sz="1000" i="1" dirty="0">
                          <a:solidFill>
                            <a:srgbClr val="0000FF"/>
                          </a:solidFill>
                          <a:latin typeface="+mj-lt"/>
                        </a:rPr>
                        <a:t>) </a:t>
                      </a:r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</a:rPr>
                        <a:t>수주 </a:t>
                      </a:r>
                      <a:r>
                        <a:rPr lang="ko-KR" altLang="en-US" sz="1000" i="1" dirty="0" err="1">
                          <a:solidFill>
                            <a:srgbClr val="0000FF"/>
                          </a:solidFill>
                          <a:latin typeface="+mj-lt"/>
                        </a:rPr>
                        <a:t>제안자료</a:t>
                      </a:r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</a:rPr>
                        <a:t> 활용</a:t>
                      </a:r>
                      <a:endParaRPr lang="en-US" altLang="ko-KR" sz="1000" i="1" dirty="0">
                        <a:solidFill>
                          <a:srgbClr val="0000FF"/>
                        </a:solidFill>
                        <a:latin typeface="+mj-lt"/>
                      </a:endParaRPr>
                    </a:p>
                    <a:p>
                      <a:pPr algn="ctr" latinLnBrk="1"/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및 </a:t>
                      </a: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온라인</a:t>
                      </a:r>
                      <a:r>
                        <a:rPr lang="en-US" altLang="ko-KR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/</a:t>
                      </a: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오프라인 홍보</a:t>
                      </a:r>
                      <a:endParaRPr lang="en-US" altLang="ko-KR" sz="1000" i="1" dirty="0" smtClean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  <a:p>
                      <a:pPr algn="ctr" latinLnBrk="1"/>
                      <a:endParaRPr lang="ko-KR" altLang="en-US" sz="1000" i="1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16619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2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(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자체제작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포트폴리오 구조 기획 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카테고리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페이지 구성안 등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00" i="1" kern="1200" dirty="0">
                        <a:solidFill>
                          <a:srgbClr val="0000FF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86679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3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(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자체제작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포트폴리오 디자인개발 및 편집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9462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4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00" i="1" kern="1200" dirty="0" err="1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외주의뢰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포트폴리오북 </a:t>
                      </a:r>
                      <a:r>
                        <a:rPr lang="ko-KR" altLang="en-US" sz="1000" i="1" kern="1200" dirty="0" err="1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인쇄비용</a:t>
                      </a:r>
                      <a:endParaRPr lang="ko-KR" altLang="en-US" sz="1000" i="1" kern="1200" dirty="0">
                        <a:solidFill>
                          <a:srgbClr val="0000FF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60</a:t>
                      </a:r>
                      <a:r>
                        <a:rPr lang="ko-KR" altLang="en-US" sz="1000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만 원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9949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5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자사 </a:t>
                      </a:r>
                      <a:r>
                        <a:rPr lang="ko-KR" altLang="en-US" sz="1000" i="1" dirty="0" err="1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홍보콘텐츠</a:t>
                      </a: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 제작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(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자체제작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콘텐츠 방향성 기획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90</a:t>
                      </a: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만원</a:t>
                      </a:r>
                      <a:endParaRPr lang="ko-KR" altLang="en-US" sz="1000" i="1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28433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6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i="1" dirty="0" smtClean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(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자체제작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SNS 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이미지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홍보 배너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i="1" kern="1200" dirty="0" err="1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카드뉴스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디자인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i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42989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7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i="1" dirty="0" smtClean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예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(</a:t>
                      </a:r>
                      <a:r>
                        <a:rPr lang="ko-KR" altLang="en-US" sz="1000" i="1" kern="1200" dirty="0" err="1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외주의뢰</a:t>
                      </a:r>
                      <a:r>
                        <a:rPr lang="en-US" altLang="ko-KR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000" i="1" kern="1200" dirty="0" smtClean="0">
                          <a:solidFill>
                            <a:srgbClr val="0000FF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회사 소개 영상 촬영 및 편집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150</a:t>
                      </a:r>
                      <a:r>
                        <a:rPr lang="ko-KR" altLang="en-US" sz="1000" i="1" dirty="0" smtClean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만원</a:t>
                      </a:r>
                      <a:endParaRPr lang="ko-KR" altLang="en-US" sz="1000" i="1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000" i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043012"/>
                  </a:ext>
                </a:extLst>
              </a:tr>
              <a:tr h="36004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>
                          <a:solidFill>
                            <a:schemeClr val="bg1"/>
                          </a:solidFill>
                          <a:latin typeface="+mj-lt"/>
                          <a:ea typeface="+mn-ea"/>
                        </a:rPr>
                        <a:t>합계</a:t>
                      </a:r>
                    </a:p>
                  </a:txBody>
                  <a:tcPr anchor="ctr"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i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예</a:t>
                      </a:r>
                      <a:r>
                        <a:rPr lang="en-US" altLang="ko-KR" sz="1000" b="1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) 500</a:t>
                      </a:r>
                      <a:r>
                        <a:rPr lang="ko-KR" altLang="en-US" sz="1000" b="1" i="1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만원</a:t>
                      </a: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rgbClr val="0000FF"/>
                          </a:solidFill>
                          <a:latin typeface="+mj-lt"/>
                          <a:ea typeface="+mn-ea"/>
                        </a:rPr>
                        <a:t>-</a:t>
                      </a:r>
                      <a:endParaRPr lang="ko-KR" altLang="en-US" sz="1000" dirty="0">
                        <a:solidFill>
                          <a:srgbClr val="0000FF"/>
                        </a:solidFill>
                        <a:latin typeface="+mj-lt"/>
                        <a:ea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D717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836787"/>
                  </a:ext>
                </a:extLst>
              </a:tr>
            </a:tbl>
          </a:graphicData>
        </a:graphic>
      </p:graphicFrame>
      <p:sp>
        <p:nvSpPr>
          <p:cNvPr id="6" name="직사각형 5">
            <a:extLst>
              <a:ext uri="{FF2B5EF4-FFF2-40B4-BE49-F238E27FC236}">
                <a16:creationId xmlns:a16="http://schemas.microsoft.com/office/drawing/2014/main" id="{AB45CA69-30CA-497B-85B5-4E8D01CB681C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0901" y="1842808"/>
            <a:ext cx="878497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100" dirty="0" smtClean="0"/>
              <a:t>※ </a:t>
            </a:r>
            <a:r>
              <a:rPr lang="ko-KR" altLang="en-US" sz="1100" dirty="0" smtClean="0"/>
              <a:t>개발비 구성 안내 </a:t>
            </a:r>
            <a:endParaRPr lang="en-US" altLang="ko-KR" sz="1100" dirty="0"/>
          </a:p>
          <a:p>
            <a:pPr>
              <a:lnSpc>
                <a:spcPct val="150000"/>
              </a:lnSpc>
            </a:pPr>
            <a:r>
              <a:rPr lang="en-US" altLang="ko-KR" sz="1100" dirty="0" smtClean="0"/>
              <a:t> - (</a:t>
            </a:r>
            <a:r>
              <a:rPr lang="ko-KR" altLang="en-US" sz="1100" dirty="0" smtClean="0"/>
              <a:t>자체제작</a:t>
            </a:r>
            <a:r>
              <a:rPr lang="en-US" altLang="ko-KR" sz="1100" dirty="0" smtClean="0"/>
              <a:t>) </a:t>
            </a:r>
            <a:r>
              <a:rPr lang="ko-KR" altLang="en-US" sz="1100" dirty="0" smtClean="0"/>
              <a:t>자체수행개발비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내부 인건비 및 기획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편집 등 직접 수행에 대한 비용 작성 </a:t>
            </a:r>
            <a:endParaRPr lang="en-US" altLang="ko-KR" sz="1100" dirty="0"/>
          </a:p>
          <a:p>
            <a:pPr>
              <a:lnSpc>
                <a:spcPct val="150000"/>
              </a:lnSpc>
            </a:pPr>
            <a:r>
              <a:rPr lang="en-US" altLang="ko-KR" sz="1100" dirty="0" smtClean="0"/>
              <a:t> - (</a:t>
            </a:r>
            <a:r>
              <a:rPr lang="ko-KR" altLang="en-US" sz="1100" dirty="0" err="1" smtClean="0"/>
              <a:t>외주의뢰</a:t>
            </a:r>
            <a:r>
              <a:rPr lang="en-US" altLang="ko-KR" sz="1100" dirty="0" smtClean="0"/>
              <a:t>) </a:t>
            </a:r>
            <a:r>
              <a:rPr lang="ko-KR" altLang="en-US" sz="1100" dirty="0" err="1" smtClean="0"/>
              <a:t>외주용역비</a:t>
            </a:r>
            <a:r>
              <a:rPr lang="ko-KR" altLang="en-US" sz="1100" dirty="0" smtClean="0"/>
              <a:t> </a:t>
            </a:r>
            <a:r>
              <a:rPr lang="en-US" altLang="ko-KR" sz="1100" dirty="0" smtClean="0"/>
              <a:t>: </a:t>
            </a:r>
            <a:r>
              <a:rPr lang="ko-KR" altLang="en-US" sz="1100" dirty="0" smtClean="0"/>
              <a:t>외부 업체에 위탁한 비용 작성</a:t>
            </a:r>
            <a:endParaRPr lang="en-US" altLang="ko-KR" sz="1100" dirty="0" smtClean="0"/>
          </a:p>
        </p:txBody>
      </p:sp>
    </p:spTree>
    <p:extLst>
      <p:ext uri="{BB962C8B-B14F-4D97-AF65-F5344CB8AC3E}">
        <p14:creationId xmlns:p14="http://schemas.microsoft.com/office/powerpoint/2010/main" val="2548266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2731295" y="556865"/>
            <a:ext cx="6729413" cy="4238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 lIns="109033" tIns="54517" rIns="109033" bIns="54517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9pPr>
          </a:lstStyle>
          <a:p>
            <a:pPr algn="ctr"/>
            <a:r>
              <a:rPr lang="ko-KR" altLang="en-US" spc="-130" dirty="0">
                <a:solidFill>
                  <a:srgbClr val="D71733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pc="-130" dirty="0">
                <a:latin typeface="맑은 고딕" pitchFamily="50" charset="-127"/>
                <a:ea typeface="맑은 고딕" pitchFamily="50" charset="-127"/>
              </a:rPr>
              <a:t>06. </a:t>
            </a:r>
            <a:r>
              <a:rPr lang="ko-KR" altLang="en-US" spc="-130" dirty="0">
                <a:latin typeface="맑은 고딕" pitchFamily="50" charset="-127"/>
                <a:ea typeface="맑은 고딕" pitchFamily="50" charset="-127"/>
              </a:rPr>
              <a:t>컨설팅 요청사항 </a:t>
            </a:r>
            <a:r>
              <a:rPr lang="en-US" altLang="ko-KR" spc="-13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pc="-130" dirty="0">
                <a:latin typeface="맑은 고딕" pitchFamily="50" charset="-127"/>
                <a:ea typeface="맑은 고딕" pitchFamily="50" charset="-127"/>
              </a:rPr>
              <a:t>희망 시</a:t>
            </a:r>
            <a:r>
              <a:rPr lang="en-US" altLang="ko-KR" spc="-13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pc="-130" dirty="0" smtClean="0">
                <a:latin typeface="맑은 고딕" pitchFamily="50" charset="-127"/>
                <a:ea typeface="맑은 고딕" pitchFamily="50" charset="-127"/>
              </a:rPr>
              <a:t>작성</a:t>
            </a:r>
            <a:r>
              <a:rPr lang="en-US" altLang="ko-KR" spc="-13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pc="-13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 bwMode="auto">
          <a:xfrm>
            <a:off x="839416" y="1700808"/>
            <a:ext cx="10576200" cy="4392488"/>
          </a:xfrm>
          <a:prstGeom prst="rect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40000"/>
              </a:lnSpc>
              <a:buFontTx/>
              <a:buChar char="•"/>
            </a:pPr>
            <a:r>
              <a:rPr lang="ko-KR" altLang="en-US" sz="1200" b="0" spc="-130" dirty="0">
                <a:solidFill>
                  <a:srgbClr val="0000FF"/>
                </a:solidFill>
                <a:latin typeface="맑은 고딕" pitchFamily="50" charset="-127"/>
              </a:rPr>
              <a:t> 컨설팅 받고자 하는 내용 등을 기재</a:t>
            </a:r>
            <a:endParaRPr lang="en-US" altLang="ko-KR" sz="120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b="0" spc="-130" dirty="0">
              <a:solidFill>
                <a:srgbClr val="0000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99856" y="1484784"/>
            <a:ext cx="2592288" cy="432048"/>
          </a:xfrm>
          <a:prstGeom prst="rect">
            <a:avLst/>
          </a:prstGeom>
          <a:solidFill>
            <a:srgbClr val="D717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spc="-130" dirty="0">
                <a:latin typeface="맑은 고딕" pitchFamily="50" charset="-127"/>
                <a:ea typeface="맑은 고딕" pitchFamily="50" charset="-127"/>
              </a:rPr>
              <a:t>컨설팅 요청사항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AB45CA69-30CA-497B-85B5-4E8D01CB681C}"/>
              </a:ext>
            </a:extLst>
          </p:cNvPr>
          <p:cNvSpPr/>
          <p:nvPr/>
        </p:nvSpPr>
        <p:spPr>
          <a:xfrm>
            <a:off x="10517063" y="94333"/>
            <a:ext cx="129614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800" b="1" spc="-130" dirty="0">
                <a:solidFill>
                  <a:srgbClr val="D71733"/>
                </a:solidFill>
              </a:rPr>
              <a:t>선정평가 발표자료 </a:t>
            </a:r>
            <a:r>
              <a:rPr lang="en-US" altLang="ko-KR" sz="800" b="1" spc="-130" dirty="0">
                <a:solidFill>
                  <a:srgbClr val="D71733"/>
                </a:solidFill>
              </a:rPr>
              <a:t>SAMPLE</a:t>
            </a:r>
            <a:r>
              <a:rPr lang="ko-KR" altLang="en-US" sz="800" b="1" spc="-130" dirty="0">
                <a:solidFill>
                  <a:srgbClr val="D7173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7266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3112</TotalTime>
  <Words>700</Words>
  <Application>Microsoft Office PowerPoint</Application>
  <PresentationFormat>와이드스크린</PresentationFormat>
  <Paragraphs>151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Arial</vt:lpstr>
      <vt:lpstr>Wingdings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정민선</cp:lastModifiedBy>
  <cp:revision>505</cp:revision>
  <dcterms:created xsi:type="dcterms:W3CDTF">2018-09-11T00:09:52Z</dcterms:created>
  <dcterms:modified xsi:type="dcterms:W3CDTF">2025-04-21T02:29:22Z</dcterms:modified>
</cp:coreProperties>
</file>